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1" r:id="rId9"/>
    <p:sldId id="262" r:id="rId10"/>
    <p:sldId id="263" r:id="rId11"/>
    <p:sldId id="265" r:id="rId12"/>
    <p:sldId id="267" r:id="rId13"/>
    <p:sldId id="268" r:id="rId14"/>
    <p:sldId id="269" r:id="rId15"/>
    <p:sldId id="270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108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AE87-B6E5-4452-B0F1-02F1D9157D93}" type="datetimeFigureOut">
              <a:rPr lang="ru-RU" smtClean="0"/>
              <a:pPr/>
              <a:t>14.06.2019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9C24C3B-552F-41B0-BB2A-F61ADFFDBC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704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AE87-B6E5-4452-B0F1-02F1D9157D93}" type="datetimeFigureOut">
              <a:rPr lang="ru-RU" smtClean="0"/>
              <a:pPr/>
              <a:t>14.06.2019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C24C3B-552F-41B0-BB2A-F61ADFFDBC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906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AE87-B6E5-4452-B0F1-02F1D9157D93}" type="datetimeFigureOut">
              <a:rPr lang="ru-RU" smtClean="0"/>
              <a:pPr/>
              <a:t>14.06.2019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C24C3B-552F-41B0-BB2A-F61ADFFDBC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068164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AE87-B6E5-4452-B0F1-02F1D9157D93}" type="datetimeFigureOut">
              <a:rPr lang="ru-RU" smtClean="0"/>
              <a:pPr/>
              <a:t>14.06.2019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C24C3B-552F-41B0-BB2A-F61ADFFDBC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8663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AE87-B6E5-4452-B0F1-02F1D9157D93}" type="datetimeFigureOut">
              <a:rPr lang="ru-RU" smtClean="0"/>
              <a:pPr/>
              <a:t>14.06.2019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C24C3B-552F-41B0-BB2A-F61ADFFDBC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030717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AE87-B6E5-4452-B0F1-02F1D9157D93}" type="datetimeFigureOut">
              <a:rPr lang="ru-RU" smtClean="0"/>
              <a:pPr/>
              <a:t>14.06.2019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C24C3B-552F-41B0-BB2A-F61ADFFDBC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1304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AE87-B6E5-4452-B0F1-02F1D9157D93}" type="datetimeFigureOut">
              <a:rPr lang="ru-RU" smtClean="0"/>
              <a:pPr/>
              <a:t>14.06.2019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4C3B-552F-41B0-BB2A-F61ADFFDBC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5987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AE87-B6E5-4452-B0F1-02F1D9157D93}" type="datetimeFigureOut">
              <a:rPr lang="ru-RU" smtClean="0"/>
              <a:pPr/>
              <a:t>14.06.2019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4C3B-552F-41B0-BB2A-F61ADFFDBC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572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AE87-B6E5-4452-B0F1-02F1D9157D93}" type="datetimeFigureOut">
              <a:rPr lang="ru-RU" smtClean="0"/>
              <a:pPr/>
              <a:t>14.06.2019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4C3B-552F-41B0-BB2A-F61ADFFDBC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8527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AE87-B6E5-4452-B0F1-02F1D9157D93}" type="datetimeFigureOut">
              <a:rPr lang="ru-RU" smtClean="0"/>
              <a:pPr/>
              <a:t>14.06.2019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C24C3B-552F-41B0-BB2A-F61ADFFDBC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766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AE87-B6E5-4452-B0F1-02F1D9157D93}" type="datetimeFigureOut">
              <a:rPr lang="ru-RU" smtClean="0"/>
              <a:pPr/>
              <a:t>14.06.2019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C24C3B-552F-41B0-BB2A-F61ADFFDBC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562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AE87-B6E5-4452-B0F1-02F1D9157D93}" type="datetimeFigureOut">
              <a:rPr lang="ru-RU" smtClean="0"/>
              <a:pPr/>
              <a:t>14.06.2019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C24C3B-552F-41B0-BB2A-F61ADFFDBC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490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AE87-B6E5-4452-B0F1-02F1D9157D93}" type="datetimeFigureOut">
              <a:rPr lang="ru-RU" smtClean="0"/>
              <a:pPr/>
              <a:t>14.06.2019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4C3B-552F-41B0-BB2A-F61ADFFDBC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822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AE87-B6E5-4452-B0F1-02F1D9157D93}" type="datetimeFigureOut">
              <a:rPr lang="ru-RU" smtClean="0"/>
              <a:pPr/>
              <a:t>14.06.2019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4C3B-552F-41B0-BB2A-F61ADFFDBC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198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AE87-B6E5-4452-B0F1-02F1D9157D93}" type="datetimeFigureOut">
              <a:rPr lang="ru-RU" smtClean="0"/>
              <a:pPr/>
              <a:t>14.06.2019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4C3B-552F-41B0-BB2A-F61ADFFDBC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744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AE87-B6E5-4452-B0F1-02F1D9157D93}" type="datetimeFigureOut">
              <a:rPr lang="ru-RU" smtClean="0"/>
              <a:pPr/>
              <a:t>14.06.2019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C24C3B-552F-41B0-BB2A-F61ADFFDBC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088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9AE87-B6E5-4452-B0F1-02F1D9157D93}" type="datetimeFigureOut">
              <a:rPr lang="ru-RU" smtClean="0"/>
              <a:pPr/>
              <a:t>14.06.2019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9C24C3B-552F-41B0-BB2A-F61ADFFDBC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671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565"/>
            <a:ext cx="12192000" cy="68925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7389" y="2616996"/>
            <a:ext cx="6834997" cy="1820174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Как сделать так, чтобы совершилось </a:t>
            </a:r>
            <a:r>
              <a:rPr lang="ru-RU" sz="8800" b="1" dirty="0" smtClean="0">
                <a:solidFill>
                  <a:schemeClr val="accent2">
                    <a:lumMod val="50000"/>
                  </a:schemeClr>
                </a:solidFill>
              </a:rPr>
              <a:t>ЧУДО</a:t>
            </a: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6185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0313" y="0"/>
            <a:ext cx="8911687" cy="1280890"/>
          </a:xfrm>
        </p:spPr>
        <p:txBody>
          <a:bodyPr>
            <a:normAutofit/>
          </a:bodyPr>
          <a:lstStyle/>
          <a:p>
            <a:pPr algn="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Объединения пациентов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1669" y="1095962"/>
            <a:ext cx="10149840" cy="6380480"/>
          </a:xfrm>
        </p:spPr>
        <p:txBody>
          <a:bodyPr lIns="0" tIns="0" rIns="0" bIns="0">
            <a:noAutofit/>
          </a:bodyPr>
          <a:lstStyle/>
          <a:p>
            <a:pPr marL="0" indent="982663" algn="ctr">
              <a:lnSpc>
                <a:spcPct val="130000"/>
              </a:lnSpc>
              <a:tabLst>
                <a:tab pos="1528763" algn="l"/>
                <a:tab pos="17065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Региональная общественная организация помощи онкологическим больным Свердловской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области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«Вместе ради жизни»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г. Екатеринбург,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телефон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(343)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219-02-75</a:t>
            </a:r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lnSpc>
                <a:spcPct val="5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804863" indent="-627063" algn="ctr">
              <a:lnSpc>
                <a:spcPct val="13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Ассоциация онкологических пациентов «Здравствуй!»</a:t>
            </a:r>
          </a:p>
          <a:p>
            <a:pPr marL="723900" indent="-96838" algn="ctr">
              <a:lnSpc>
                <a:spcPct val="13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Телефон «горячей линии» 8-800-30-10-20-9</a:t>
            </a:r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lnSpc>
                <a:spcPct val="130000"/>
              </a:lnSpc>
              <a:buNone/>
            </a:pPr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900113" indent="-544513" algn="ctr">
              <a:lnSpc>
                <a:spcPct val="13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Всероссийская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горячая линия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психологической помощи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онкологическим больным и их близким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Телефон 8-800-100-01-91</a:t>
            </a:r>
          </a:p>
          <a:p>
            <a:pPr marL="0" indent="0" algn="r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 marL="0" indent="0" algn="r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22557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0"/>
            <a:ext cx="10363200" cy="1280890"/>
          </a:xfrm>
        </p:spPr>
        <p:txBody>
          <a:bodyPr>
            <a:noAutofit/>
          </a:bodyPr>
          <a:lstStyle/>
          <a:p>
            <a:pPr algn="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ЧТО ПОМОГАЕТ СПРАВИТЬСЯ С ТРУДНОСТЯМИ?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D:\Рабочий стол\презентация для СООД\difficult-people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962"/>
            <a:ext cx="8011236" cy="5202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3771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7839" y="269269"/>
            <a:ext cx="3739036" cy="128089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  <a:t>УЛЫБКА)</a:t>
            </a: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8280" y="2133600"/>
            <a:ext cx="3766331" cy="377762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СОЗДАЕТ НАСТРОЕНИЕ</a:t>
            </a:r>
          </a:p>
          <a:p>
            <a:pPr algn="ctr"/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МЕНЯЕТ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ОТНОШЕНИЕ ОКРУЖАЮЩИХ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1073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746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124" y="124830"/>
            <a:ext cx="7469875" cy="1280890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chemeClr val="accent2">
                    <a:lumMod val="50000"/>
                  </a:schemeClr>
                </a:solidFill>
              </a:rPr>
              <a:t>ИНТЕРЕСНОЕ ДЕЛО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1391" y="1255594"/>
            <a:ext cx="7260609" cy="1310184"/>
          </a:xfrm>
        </p:spPr>
        <p:txBody>
          <a:bodyPr>
            <a:noAutofit/>
          </a:bodyPr>
          <a:lstStyle/>
          <a:p>
            <a:pPr marL="0" indent="627063">
              <a:buNone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ТО, ЧТО УВЛЕКАЕТ И РАДУЕТ КАЖДЫЙ ДЕНЬ</a:t>
            </a:r>
          </a:p>
          <a:p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4722125" cy="3220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1425"/>
            <a:ext cx="4121624" cy="3706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24" y="3151425"/>
            <a:ext cx="4353636" cy="3706576"/>
          </a:xfrm>
          <a:prstGeom prst="rect">
            <a:avLst/>
          </a:prstGeom>
        </p:spPr>
      </p:pic>
      <p:pic>
        <p:nvPicPr>
          <p:cNvPr id="2050" name="Picture 2" descr="D:\Рабочий стол\презентация для СООД\7de8f3d54bd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82" y="3151424"/>
            <a:ext cx="3853218" cy="3706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5966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5457" y="0"/>
            <a:ext cx="6146042" cy="1280890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chemeClr val="accent2">
                    <a:lumMod val="50000"/>
                  </a:schemeClr>
                </a:solidFill>
              </a:rPr>
              <a:t>ЗАБОТА О СЕБЕ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30100" y="2558956"/>
            <a:ext cx="3361900" cy="4101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ЧТОБЫ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КАЖДЫЙ ДЕНЬ СТАЛ ЕЩЕ ОДНИМ ШАГОМ К ЦЕЛИ</a:t>
            </a:r>
          </a:p>
          <a:p>
            <a:endParaRPr lang="ru-RU" dirty="0"/>
          </a:p>
        </p:txBody>
      </p:sp>
      <p:pic>
        <p:nvPicPr>
          <p:cNvPr id="1028" name="Picture 4" descr="D:\Рабочий стол\презентация для СООД\DSCF4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0" y="2975211"/>
            <a:ext cx="5199797" cy="3882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абочий стол\презентация для СООД\s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" y="2361063"/>
            <a:ext cx="3377820" cy="4496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Рабочий стол\презентация для СООД\13-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99797" cy="2975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4380931" y="1392071"/>
            <a:ext cx="7811069" cy="1583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3" charset="2"/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ИЗМЕНИТЬ ОБРАЗ ЖИЗНИ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5672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4575" y="214677"/>
            <a:ext cx="5627426" cy="128089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МЫСЛИ, МЕЧТЫ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4574" y="1696870"/>
            <a:ext cx="5627425" cy="4813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ДУМАТЬ ТОЛЬКО О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ХОРОШЕМ</a:t>
            </a:r>
          </a:p>
          <a:p>
            <a:pPr marL="0" indent="0" algn="ctr">
              <a:buNone/>
            </a:pP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ПРЕДСТАВЛЯТЬ,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ЧТО САМАЯ ЗАВЕТНАЯ МЕЧТА УЖЕ СБЫЛАСЬ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6457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2406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65609" y="0"/>
            <a:ext cx="8911687" cy="620110"/>
          </a:xfrm>
        </p:spPr>
        <p:txBody>
          <a:bodyPr lIns="0" tIns="0" rIns="0" bIns="0">
            <a:noAutofit/>
          </a:bodyPr>
          <a:lstStyle/>
          <a:p>
            <a:pPr algn="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БУДЕМ ПОБЕЖДАТЬ!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703"/>
            <a:ext cx="10100441" cy="61432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572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8967" y="-35944"/>
            <a:ext cx="2543034" cy="6893943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Как </a:t>
            </a:r>
            <a:b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найти</a:t>
            </a:r>
            <a:b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в себе </a:t>
            </a:r>
            <a:b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силы?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43"/>
            <a:ext cx="9662615" cy="6893943"/>
          </a:xfrm>
        </p:spPr>
      </p:pic>
    </p:spTree>
    <p:extLst>
      <p:ext uri="{BB962C8B-B14F-4D97-AF65-F5344CB8AC3E}">
        <p14:creationId xmlns="" xmlns:p14="http://schemas.microsoft.com/office/powerpoint/2010/main" val="102595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0480" y="-25130"/>
            <a:ext cx="3271520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ВЕРИТЬ!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200" b="1" dirty="0" smtClean="0">
                <a:solidFill>
                  <a:schemeClr val="accent2">
                    <a:lumMod val="50000"/>
                  </a:schemeClr>
                </a:solidFill>
              </a:rPr>
              <a:t>Внутренний настрой определяет как вы пройдете трудности и результат, которого вы достигните</a:t>
            </a:r>
            <a:endParaRPr lang="ru-RU" sz="4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30"/>
            <a:ext cx="8920480" cy="6883130"/>
          </a:xfrm>
        </p:spPr>
      </p:pic>
    </p:spTree>
    <p:extLst>
      <p:ext uri="{BB962C8B-B14F-4D97-AF65-F5344CB8AC3E}">
        <p14:creationId xmlns="" xmlns:p14="http://schemas.microsoft.com/office/powerpoint/2010/main" val="45919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0480" y="0"/>
            <a:ext cx="3271520" cy="6858000"/>
          </a:xfrm>
        </p:spPr>
        <p:txBody>
          <a:bodyPr lIns="0" tIns="0" rIns="0" bIns="0"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ЗНАТЬ!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На вашей стороне 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доктора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страховая медицинская компания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объединения пациентов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психологи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0"/>
            <a:ext cx="8920480" cy="6858000"/>
          </a:xfrm>
        </p:spPr>
      </p:pic>
    </p:spTree>
    <p:extLst>
      <p:ext uri="{BB962C8B-B14F-4D97-AF65-F5344CB8AC3E}">
        <p14:creationId xmlns="" xmlns:p14="http://schemas.microsoft.com/office/powerpoint/2010/main" val="36040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6645" y="0"/>
            <a:ext cx="4235355" cy="6858000"/>
          </a:xfrm>
        </p:spPr>
        <p:txBody>
          <a:bodyPr lIns="0" tIns="900000" rIns="0" bIns="0"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ДЕЙСТВОВАТЬ!</a:t>
            </a: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Не смотря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 ни на что, </a:t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делать еще один шаг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024885" cy="6858000"/>
          </a:xfrm>
        </p:spPr>
      </p:pic>
    </p:spTree>
    <p:extLst>
      <p:ext uri="{BB962C8B-B14F-4D97-AF65-F5344CB8AC3E}">
        <p14:creationId xmlns="" xmlns:p14="http://schemas.microsoft.com/office/powerpoint/2010/main" val="288517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5957" y="10160"/>
            <a:ext cx="3866043" cy="6858000"/>
          </a:xfrm>
        </p:spPr>
        <p:txBody>
          <a:bodyPr tIns="756000"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Когда победа значит так много</a:t>
            </a:r>
            <a:r>
              <a:rPr lang="en-US" sz="1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Когда важно все преодолеть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25957" cy="6847840"/>
          </a:xfrm>
        </p:spPr>
      </p:pic>
    </p:spTree>
    <p:extLst>
      <p:ext uri="{BB962C8B-B14F-4D97-AF65-F5344CB8AC3E}">
        <p14:creationId xmlns="" xmlns:p14="http://schemas.microsoft.com/office/powerpoint/2010/main" val="21130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43" y="0"/>
            <a:ext cx="12079458" cy="128089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Свердловский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областной онкологический диспансер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3883" y="1936653"/>
            <a:ext cx="10138117" cy="5244904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В свердловском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онкодиспансере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есть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все для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лечения:</a:t>
            </a:r>
          </a:p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Профессиональные междисциплинарные команды врачей</a:t>
            </a:r>
          </a:p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Современное оснащение диагностических кабинетов и оперблоков</a:t>
            </a:r>
          </a:p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Обмен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опытом с ведущими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российскими и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зарубежными клиниками и вектор на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персонифицированную медицину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6431" y="557299"/>
            <a:ext cx="10649243" cy="10182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Сохранение здоровья и качества жизни пациента — главная задача уральских онкологов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97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7225" y="150126"/>
            <a:ext cx="8984776" cy="914399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СТРАХОВЫЕ ПРЕДСТАВИТЕЛИ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254" y="873456"/>
            <a:ext cx="10577015" cy="5984543"/>
          </a:xfrm>
        </p:spPr>
        <p:txBody>
          <a:bodyPr lIns="0" tIns="0" rIns="0" bIns="0">
            <a:normAutofit fontScale="92500" lnSpcReduction="20000"/>
          </a:bodyPr>
          <a:lstStyle/>
          <a:p>
            <a:pPr marL="0" lvl="0" indent="1979613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Специалисты вашей страховой медицинской компании, чья деятельность направлена на:</a:t>
            </a:r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23900" lvl="0" indent="1255713">
              <a:lnSpc>
                <a:spcPct val="120000"/>
              </a:lnSpc>
              <a:spcBef>
                <a:spcPts val="0"/>
              </a:spcBef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433513" lvl="0" indent="-533400"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Обеспечение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прав пациентов </a:t>
            </a:r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900113" lv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7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433513" lvl="0" indent="-533400">
              <a:lnSpc>
                <a:spcPct val="1200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Содействие в своевременном получении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необходимой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медицинской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помощи</a:t>
            </a:r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433513" lvl="0" indent="-533400">
              <a:lnSpc>
                <a:spcPct val="120000"/>
              </a:lnSpc>
              <a:spcBef>
                <a:spcPts val="0"/>
              </a:spcBef>
            </a:pPr>
            <a:endParaRPr lang="ru-RU" sz="17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433513" lvl="0" indent="-450850"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Предоставление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консультативных, информационных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услуг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804863" algn="ctr">
              <a:buNone/>
            </a:pPr>
            <a:r>
              <a:rPr lang="ru-RU" sz="2600" b="1" dirty="0" smtClean="0"/>
              <a:t>Страховые представители проводят опросы о качестве медицинских услуг. </a:t>
            </a:r>
          </a:p>
          <a:p>
            <a:pPr marL="0" indent="804863" algn="ctr">
              <a:buNone/>
            </a:pPr>
            <a:r>
              <a:rPr lang="ru-RU" sz="2600" b="1" dirty="0" smtClean="0"/>
              <a:t>Пожалуйста</a:t>
            </a:r>
            <a:r>
              <a:rPr lang="ru-RU" sz="2600" b="1" dirty="0"/>
              <a:t>, не игнорируйте звонки от </a:t>
            </a:r>
            <a:r>
              <a:rPr lang="ru-RU" sz="2600" b="1" dirty="0" smtClean="0"/>
              <a:t>страховой компании.</a:t>
            </a:r>
          </a:p>
          <a:p>
            <a:pPr marL="0" indent="723900" algn="ctr">
              <a:buNone/>
            </a:pPr>
            <a:r>
              <a:rPr lang="ru-RU" sz="2600" b="1" dirty="0" smtClean="0"/>
              <a:t> </a:t>
            </a:r>
            <a:r>
              <a:rPr lang="ru-RU" sz="2600" b="1" dirty="0"/>
              <a:t>Ваше мнение помогает улучшать </a:t>
            </a:r>
            <a:r>
              <a:rPr lang="ru-RU" sz="2600" b="1" dirty="0" smtClean="0"/>
              <a:t>качество медицинской помощи.</a:t>
            </a:r>
            <a:endParaRPr lang="ru-RU" sz="2600" b="1" dirty="0"/>
          </a:p>
        </p:txBody>
      </p:sp>
    </p:spTree>
    <p:extLst>
      <p:ext uri="{BB962C8B-B14F-4D97-AF65-F5344CB8AC3E}">
        <p14:creationId xmlns="" xmlns:p14="http://schemas.microsoft.com/office/powerpoint/2010/main" val="384349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30" y="0"/>
            <a:ext cx="12069171" cy="1596788"/>
          </a:xfrm>
        </p:spPr>
        <p:txBody>
          <a:bodyPr>
            <a:noAutofit/>
          </a:bodyPr>
          <a:lstStyle/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Если у вас возникают вопросы о качестве медицинской помощи,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 можете обратиться в свою страховую медицинскую компанию: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76" y="2258568"/>
            <a:ext cx="10707624" cy="3950208"/>
          </a:xfrm>
        </p:spPr>
        <p:txBody>
          <a:bodyPr>
            <a:normAutofit/>
          </a:bodyPr>
          <a:lstStyle/>
          <a:p>
            <a:pPr algn="ctr">
              <a:lnSpc>
                <a:spcPct val="220000"/>
              </a:lnSpc>
              <a:spcBef>
                <a:spcPts val="0"/>
              </a:spcBef>
              <a:buNone/>
            </a:pP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8-800-250-79-44</a:t>
            </a:r>
          </a:p>
          <a:p>
            <a:pPr algn="ctr">
              <a:lnSpc>
                <a:spcPct val="22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вонок по России бесплатный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184243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684</TotalTime>
  <Words>238</Words>
  <Application>Microsoft Office PowerPoint</Application>
  <PresentationFormat>Произвольный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Как сделать так, чтобы совершилось ЧУДО?</vt:lpstr>
      <vt:lpstr>Как   найти  в себе   силы?</vt:lpstr>
      <vt:lpstr>ВЕРИТЬ!  Внутренний настрой определяет как вы пройдете трудности и результат, которого вы достигните</vt:lpstr>
      <vt:lpstr>ЗНАТЬ!  На вашей стороне   доктора,   страховая медицинская компания,  объединения пациентов,    психологи</vt:lpstr>
      <vt:lpstr>ДЕЙСТВОВАТЬ!   Не смотря   ни на что,   делать еще один шаг</vt:lpstr>
      <vt:lpstr>Когда победа значит так много  Когда важно все преодолеть</vt:lpstr>
      <vt:lpstr>Свердловский областной онкологический диспансер</vt:lpstr>
      <vt:lpstr>СТРАХОВЫЕ ПРЕДСТАВИТЕЛИ</vt:lpstr>
      <vt:lpstr>Если у вас возникают вопросы о качестве медицинской помощи,  вы можете обратиться в свою страховую медицинскую компанию: </vt:lpstr>
      <vt:lpstr>Объединения пациентов</vt:lpstr>
      <vt:lpstr>ЧТО ПОМОГАЕТ СПРАВИТЬСЯ С ТРУДНОСТЯМИ?</vt:lpstr>
      <vt:lpstr>УЛЫБКА)</vt:lpstr>
      <vt:lpstr>ИНТЕРЕСНОЕ ДЕЛО</vt:lpstr>
      <vt:lpstr>ЗАБОТА О СЕБЕ</vt:lpstr>
      <vt:lpstr>МЫСЛИ, МЕЧТЫ</vt:lpstr>
      <vt:lpstr>БУДЕМ ПОБЕЖДАТЬ!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Светик</dc:creator>
  <cp:lastModifiedBy>user</cp:lastModifiedBy>
  <cp:revision>36</cp:revision>
  <dcterms:created xsi:type="dcterms:W3CDTF">2019-05-25T03:15:33Z</dcterms:created>
  <dcterms:modified xsi:type="dcterms:W3CDTF">2019-06-14T10:30:11Z</dcterms:modified>
</cp:coreProperties>
</file>