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65" r:id="rId3"/>
    <p:sldId id="258" r:id="rId4"/>
    <p:sldId id="259" r:id="rId5"/>
    <p:sldId id="260" r:id="rId6"/>
    <p:sldId id="264" r:id="rId7"/>
    <p:sldId id="267" r:id="rId8"/>
    <p:sldId id="262" r:id="rId9"/>
    <p:sldId id="261" r:id="rId10"/>
    <p:sldId id="263" r:id="rId11"/>
    <p:sldId id="269" r:id="rId12"/>
    <p:sldId id="266" r:id="rId13"/>
    <p:sldId id="25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E42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65B16C-BCE3-416E-8C1C-C54C6391CEAF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DFDB1-7169-47E1-9C07-9F0D305887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1354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26B2-5F29-41DC-8882-96FA01BC8091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4603-4264-4DF3-AB96-7C9121DEB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26B2-5F29-41DC-8882-96FA01BC8091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4603-4264-4DF3-AB96-7C9121DEB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26B2-5F29-41DC-8882-96FA01BC8091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4603-4264-4DF3-AB96-7C9121DEB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26B2-5F29-41DC-8882-96FA01BC8091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4603-4264-4DF3-AB96-7C9121DEB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26B2-5F29-41DC-8882-96FA01BC8091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4603-4264-4DF3-AB96-7C9121DEB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26B2-5F29-41DC-8882-96FA01BC8091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4603-4264-4DF3-AB96-7C9121DEB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26B2-5F29-41DC-8882-96FA01BC8091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4603-4264-4DF3-AB96-7C9121DEB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26B2-5F29-41DC-8882-96FA01BC8091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4603-4264-4DF3-AB96-7C9121DEB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26B2-5F29-41DC-8882-96FA01BC8091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4603-4264-4DF3-AB96-7C9121DEB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26B2-5F29-41DC-8882-96FA01BC8091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4603-4264-4DF3-AB96-7C9121DEBE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26B2-5F29-41DC-8882-96FA01BC8091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BB4603-4264-4DF3-AB96-7C9121DEBE0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FA26B2-5F29-41DC-8882-96FA01BC8091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BB4603-4264-4DF3-AB96-7C9121DEBE0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74441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УЧАСТИЕ </a:t>
            </a:r>
            <a:br>
              <a:rPr lang="ru-RU" dirty="0" smtClean="0"/>
            </a:br>
            <a:r>
              <a:rPr lang="ru-RU" dirty="0" smtClean="0"/>
              <a:t>СТРАХОВОЙ МЕДИЦИНСКОЙ КОМПАНИИ В ОКАЗАНИИ ПОМОЩИ ПАЦИЕНТАМ С ЗНО</a:t>
            </a:r>
            <a:endParaRPr lang="ru-RU" dirty="0"/>
          </a:p>
        </p:txBody>
      </p:sp>
      <p:pic>
        <p:nvPicPr>
          <p:cNvPr id="1027" name="Picture 3" descr="D:\презентация для СООД\charity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3" y="4185084"/>
            <a:ext cx="3563888" cy="2672916"/>
          </a:xfrm>
          <a:prstGeom prst="rect">
            <a:avLst/>
          </a:prstGeom>
          <a:noFill/>
        </p:spPr>
      </p:pic>
      <p:pic>
        <p:nvPicPr>
          <p:cNvPr id="1028" name="Picture 4" descr="C:\Users\user\Desktop\сделано\новая презентация ДН и ЗНО\1-1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149080"/>
            <a:ext cx="3816884" cy="27089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262391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 txBox="1">
            <a:spLocks/>
          </p:cNvSpPr>
          <p:nvPr/>
        </p:nvSpPr>
        <p:spPr>
          <a:xfrm>
            <a:off x="251520" y="692696"/>
            <a:ext cx="8892480" cy="6165304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 Страховой представитель свяжется с медицинской организацией для решения вопроса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6. Перезвонит обратившемуся застрахованному лицу и в зависимости от полученного результата, предложит:</a:t>
            </a:r>
          </a:p>
          <a:p>
            <a:pPr marR="0" lvl="0" indent="44767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Если вопрос решен положительно – обратиться в медицинскую организацию в назначенное время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Если ситуацию не удается решить на этом уровне - написать заявление в страховую компанию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7. Случай передается для рассмотрения страховому представителю 3 уровня для проведения экспертизы качества медицинской помощи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8. После завершения рассмотрения жалобы результаты экспертизы направляются застрахованному лицу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6685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692696"/>
            <a:ext cx="9144000" cy="57606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ПОЧЕМУ НЕЛЬЗЯ ВСЕ РЕШИТЬ ПО ТЕЛЕФОНУ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589240"/>
          </a:xfrm>
        </p:spPr>
        <p:txBody>
          <a:bodyPr lIns="0" tIns="0" rIns="0" bIns="0">
            <a:normAutofit fontScale="55000" lnSpcReduction="20000"/>
          </a:bodyPr>
          <a:lstStyle/>
          <a:p>
            <a:pPr marL="0" indent="35401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 smtClean="0"/>
              <a:t>1. </a:t>
            </a:r>
            <a:r>
              <a:rPr lang="ru-RU" sz="3300" dirty="0" smtClean="0"/>
              <a:t>Врачи эксперты несут ответственность за принятое решение и понимают возможные последствия для здоровья пациента. Мы не лечим по телефону</a:t>
            </a:r>
          </a:p>
          <a:p>
            <a:pPr marL="0" indent="354013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dirty="0" smtClean="0"/>
          </a:p>
          <a:p>
            <a:pPr marL="0" indent="35401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 smtClean="0"/>
              <a:t>2. Нет однозначного перечня услуг/процедур/обследований при определенном заболевании. Все назначения дает лечащий врач по показаниям. Необходимо провести экспертизу медицинской документации и на основании истории болезни сделать </a:t>
            </a:r>
            <a:r>
              <a:rPr lang="ru-RU" sz="3300" dirty="0" smtClean="0"/>
              <a:t>заключение</a:t>
            </a:r>
          </a:p>
          <a:p>
            <a:pPr marL="0" indent="354013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300" dirty="0" smtClean="0"/>
          </a:p>
          <a:p>
            <a:pPr marL="0" indent="35401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 smtClean="0"/>
              <a:t>3. Оценивать </a:t>
            </a:r>
            <a:r>
              <a:rPr lang="ru-RU" sz="3300" dirty="0" smtClean="0"/>
              <a:t>назначения/действия врача должен врач более высокой категории, по специальности. Не страховой представитель 1,2 уровня, не пациент. </a:t>
            </a:r>
            <a:endParaRPr lang="ru-RU" sz="3300" dirty="0" smtClean="0"/>
          </a:p>
          <a:p>
            <a:pPr marL="0" indent="354013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dirty="0" smtClean="0"/>
          </a:p>
          <a:p>
            <a:pPr marL="0" indent="35401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 smtClean="0"/>
              <a:t>4. </a:t>
            </a:r>
            <a:r>
              <a:rPr lang="ru-RU" sz="3300" dirty="0" smtClean="0"/>
              <a:t>Рассмотрение письменного обращения до 30 дней:</a:t>
            </a:r>
          </a:p>
          <a:p>
            <a:pPr marL="0" indent="35401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 smtClean="0"/>
              <a:t> </a:t>
            </a:r>
            <a:r>
              <a:rPr lang="ru-RU" sz="3300" b="1" dirty="0" smtClean="0"/>
              <a:t>1 день </a:t>
            </a:r>
            <a:r>
              <a:rPr lang="ru-RU" sz="3300" dirty="0" smtClean="0"/>
              <a:t>получение заявления+</a:t>
            </a:r>
            <a:r>
              <a:rPr lang="ru-RU" sz="3300" b="1" dirty="0" smtClean="0"/>
              <a:t>1 день</a:t>
            </a:r>
            <a:r>
              <a:rPr lang="ru-RU" sz="3300" dirty="0" smtClean="0"/>
              <a:t> отправка запроса в медицинскую организацию+</a:t>
            </a:r>
            <a:r>
              <a:rPr lang="ru-RU" sz="3300" b="1" dirty="0" smtClean="0"/>
              <a:t>7</a:t>
            </a:r>
            <a:r>
              <a:rPr lang="ru-RU" sz="3300" dirty="0" smtClean="0"/>
              <a:t> </a:t>
            </a:r>
            <a:r>
              <a:rPr lang="ru-RU" sz="3300" b="1" dirty="0" smtClean="0"/>
              <a:t>дней</a:t>
            </a:r>
            <a:r>
              <a:rPr lang="ru-RU" sz="3300" dirty="0" smtClean="0"/>
              <a:t> на предоставление истории болезни+</a:t>
            </a:r>
            <a:r>
              <a:rPr lang="ru-RU" sz="3300" b="1" dirty="0" smtClean="0"/>
              <a:t>1-3</a:t>
            </a:r>
            <a:r>
              <a:rPr lang="ru-RU" sz="3300" dirty="0" smtClean="0"/>
              <a:t> </a:t>
            </a:r>
            <a:r>
              <a:rPr lang="ru-RU" sz="3300" b="1" dirty="0" smtClean="0"/>
              <a:t>дня</a:t>
            </a:r>
            <a:r>
              <a:rPr lang="ru-RU" sz="3300" dirty="0" smtClean="0"/>
              <a:t> доставка оригиналов документов+</a:t>
            </a:r>
            <a:r>
              <a:rPr lang="ru-RU" sz="3300" b="1" dirty="0" smtClean="0"/>
              <a:t>1-10</a:t>
            </a:r>
            <a:r>
              <a:rPr lang="ru-RU" sz="3300" dirty="0" smtClean="0"/>
              <a:t> дней работа эксперта, в зависимости от сложности случая, иногда необходимо привлечение врачей разных специальностей, проведение мультидисциплинарной экспертизы+</a:t>
            </a:r>
            <a:r>
              <a:rPr lang="ru-RU" sz="3300" b="1" dirty="0" smtClean="0"/>
              <a:t>1-5</a:t>
            </a:r>
            <a:r>
              <a:rPr lang="ru-RU" sz="3300" dirty="0" smtClean="0"/>
              <a:t> дней на подготовку заключения специалиста отдела защиты прав застрахованных, отправка ответа. 	Срок может быть продлен при необходимости дополнительных экспертных </a:t>
            </a:r>
            <a:r>
              <a:rPr lang="ru-RU" sz="3300" dirty="0" smtClean="0"/>
              <a:t>мероприятий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КАК ПОДАТЬ ЗАЯВЛЕНИЕ?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 fontScale="85000" lnSpcReduction="20000"/>
          </a:bodyPr>
          <a:lstStyle/>
          <a:p>
            <a:pPr marL="93663" indent="801688">
              <a:buNone/>
              <a:tabLst>
                <a:tab pos="895350" algn="l"/>
              </a:tabLst>
            </a:pPr>
            <a:r>
              <a:rPr lang="ru-RU" dirty="0" smtClean="0"/>
              <a:t>Лично в офисах Компании, почтовым сообщением  либо отправить заявление на электронную почту в свободной форме, содержащее:</a:t>
            </a:r>
          </a:p>
          <a:p>
            <a:pPr marL="93663" indent="84138"/>
            <a:r>
              <a:rPr lang="ru-RU" dirty="0" smtClean="0"/>
              <a:t> наименование и адрес страховой медицинской организации, в которую она направляется; </a:t>
            </a:r>
          </a:p>
          <a:p>
            <a:pPr marL="273050" indent="-179388"/>
            <a:r>
              <a:rPr lang="ru-RU" dirty="0" smtClean="0"/>
              <a:t> описание ситуации; </a:t>
            </a:r>
          </a:p>
          <a:p>
            <a:pPr marL="273050" indent="-179388"/>
            <a:r>
              <a:rPr lang="ru-RU" dirty="0" smtClean="0"/>
              <a:t> фамилию, имя, отчество, номер полиса ОМС, место жительства обратившегося гражданина (законного представителя); </a:t>
            </a:r>
          </a:p>
          <a:p>
            <a:pPr marL="273050" indent="-179388"/>
            <a:r>
              <a:rPr lang="ru-RU" dirty="0" smtClean="0"/>
              <a:t> дату составления обращения, подпись обратившегося гражданина</a:t>
            </a:r>
          </a:p>
          <a:p>
            <a:pPr>
              <a:buNone/>
            </a:pPr>
            <a:endParaRPr lang="ru-RU" dirty="0" smtClean="0"/>
          </a:p>
          <a:p>
            <a:pPr marL="273050" indent="446088" algn="just">
              <a:buNone/>
              <a:tabLst>
                <a:tab pos="801688" algn="l"/>
              </a:tabLst>
            </a:pPr>
            <a:r>
              <a:rPr lang="ru-RU" dirty="0" smtClean="0"/>
              <a:t>Письменное обращение считается разрешенным, если рассмотрены все поставленные в нем вопросы, приняты необходимые меры по восстановлению нарушенных прав застрахованного лица и дан письменный ответ. Если просьба, изложенная в обращении, не может быть разрешена положительно, то указывается, по каким причинам она не может быть удовлетворена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ОЧЕНЬ ВАЖНО ВАШЕ УЧАСТИЕ</a:t>
            </a:r>
            <a:endParaRPr lang="ru-RU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 fontScale="92500" lnSpcReduction="10000"/>
          </a:bodyPr>
          <a:lstStyle/>
          <a:p>
            <a:pPr marL="0" indent="447675"/>
            <a:r>
              <a:rPr lang="ru-RU" dirty="0" smtClean="0"/>
              <a:t>Не игнорируйте звонки из своей страховой медицинской компании. Ваше мнение очень важно для повышения качества медицинской помощи</a:t>
            </a:r>
          </a:p>
          <a:p>
            <a:pPr marL="0" indent="447675"/>
            <a:r>
              <a:rPr lang="ru-RU" dirty="0" smtClean="0"/>
              <a:t>Не отказывайтесь написать заявление. Вы не жалуетесь. Вы защищаете свои права. </a:t>
            </a:r>
          </a:p>
          <a:p>
            <a:pPr marL="0" indent="447675"/>
            <a:r>
              <a:rPr lang="ru-RU" dirty="0" smtClean="0"/>
              <a:t>Не отказывайтесь от взаимодействия, если Ваши права нарушены</a:t>
            </a:r>
          </a:p>
          <a:p>
            <a:pPr marL="0" indent="447675"/>
            <a:r>
              <a:rPr lang="ru-RU" dirty="0" smtClean="0"/>
              <a:t>Специалисты компании работают в тех условиях, которые есть на данный момент. Мы делаем все возможное, чтобы помочь</a:t>
            </a:r>
          </a:p>
          <a:p>
            <a:pPr marL="0" indent="447675"/>
            <a:r>
              <a:rPr lang="ru-RU" dirty="0" smtClean="0"/>
              <a:t> Будьте готовы изложить ситуацию нескольким специалистам, довести дело до результата</a:t>
            </a:r>
          </a:p>
          <a:p>
            <a:pPr marL="0" indent="447675"/>
            <a:r>
              <a:rPr lang="ru-RU" dirty="0" smtClean="0"/>
              <a:t>Привлекайте знакомых, близких, коллег к прохождению скринингов, диспансеризации, профосмотров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0797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НАШИ КОНТАКТЫ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16832"/>
            <a:ext cx="8244408" cy="4263752"/>
          </a:xfrm>
        </p:spPr>
        <p:txBody>
          <a:bodyPr lIns="0" rIns="0">
            <a:normAutofit fontScale="85000" lnSpcReduction="20000"/>
          </a:bodyPr>
          <a:lstStyle/>
          <a:p>
            <a:pPr algn="ctr">
              <a:buNone/>
            </a:pPr>
            <a:r>
              <a:rPr lang="ru-RU" sz="3900" b="1" dirty="0" smtClean="0"/>
              <a:t>«АСТРАМЕД-МС» (АО)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сайт </a:t>
            </a:r>
            <a:r>
              <a:rPr lang="en-US" b="1" dirty="0" smtClean="0"/>
              <a:t>astramed-ms.ru</a:t>
            </a: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dirty="0" smtClean="0"/>
              <a:t>Горячая линия </a:t>
            </a:r>
            <a:r>
              <a:rPr lang="ru-RU" sz="3900" b="1" dirty="0" smtClean="0"/>
              <a:t>8-800-250-79-44</a:t>
            </a:r>
            <a:r>
              <a:rPr lang="ru-RU" sz="3900" dirty="0" smtClean="0"/>
              <a:t> </a:t>
            </a:r>
          </a:p>
          <a:p>
            <a:pPr algn="ctr">
              <a:buNone/>
            </a:pPr>
            <a:r>
              <a:rPr lang="ru-RU" dirty="0" smtClean="0"/>
              <a:t>бесплатный звонок по России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Головной офис </a:t>
            </a:r>
            <a:r>
              <a:rPr lang="ru-RU" sz="3800" b="1" dirty="0" smtClean="0"/>
              <a:t>8 </a:t>
            </a:r>
            <a:r>
              <a:rPr lang="ru-RU" sz="3800" b="1" dirty="0" smtClean="0"/>
              <a:t>Марта </a:t>
            </a:r>
            <a:r>
              <a:rPr lang="ru-RU" sz="3800" b="1" dirty="0" smtClean="0"/>
              <a:t>37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заявление можно отправить по электронной почте</a:t>
            </a:r>
          </a:p>
          <a:p>
            <a:pPr algn="ctr">
              <a:buNone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info@astramed-ms.ru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94421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Страховой представитель </a:t>
            </a:r>
            <a:r>
              <a:rPr lang="ru-RU" sz="2000" b="1" dirty="0" smtClean="0"/>
              <a:t>– </a:t>
            </a:r>
            <a:br>
              <a:rPr lang="ru-RU" sz="2000" b="1" dirty="0" smtClean="0"/>
            </a:br>
            <a:r>
              <a:rPr lang="ru-RU" sz="2000" b="1" dirty="0" smtClean="0"/>
              <a:t>это сотрудник страховой медицинской организации, прошедший специальное обучение, представляющий Ваши интересы и осуществляющий Ваше индивидуальное сопровождение при оказании медицинской помощи, предусмотренной законодательством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348880"/>
            <a:ext cx="9144000" cy="4365104"/>
          </a:xfrm>
        </p:spPr>
        <p:txBody>
          <a:bodyPr>
            <a:normAutofit fontScale="77500" lnSpcReduction="20000"/>
          </a:bodyPr>
          <a:lstStyle/>
          <a:p>
            <a:pPr marL="93663" indent="-93663">
              <a:buNone/>
            </a:pPr>
            <a:r>
              <a:rPr lang="ru-RU" b="1" dirty="0" smtClean="0"/>
              <a:t>Предпосылки:</a:t>
            </a:r>
            <a:endParaRPr lang="ru-RU" dirty="0" smtClean="0"/>
          </a:p>
          <a:p>
            <a:pPr marL="93663" indent="-93663">
              <a:buNone/>
            </a:pPr>
            <a:endParaRPr lang="ru-RU" sz="1300" dirty="0" smtClean="0"/>
          </a:p>
          <a:p>
            <a:pPr marL="93663" indent="260350" algn="just">
              <a:tabLst>
                <a:tab pos="625475" algn="l"/>
              </a:tabLst>
            </a:pPr>
            <a:r>
              <a:rPr lang="ru-RU" dirty="0" smtClean="0"/>
              <a:t>Дефицит врачебных кадров, как следствие, высокий уровень нагрузки на медицинский персонал</a:t>
            </a:r>
          </a:p>
          <a:p>
            <a:pPr marL="93663" indent="260350" algn="just"/>
            <a:r>
              <a:rPr lang="ru-RU" dirty="0" smtClean="0"/>
              <a:t>Жалобы пациентов на недостаточное внимание к их ситуации</a:t>
            </a:r>
          </a:p>
          <a:p>
            <a:pPr marL="93663" indent="260350" algn="just"/>
            <a:r>
              <a:rPr lang="ru-RU" dirty="0" smtClean="0"/>
              <a:t>Необходимость обращаться к разным специалистам, по разным поводам. Пациент, в силу своего состояния, не всегда готов к взаимодействию и общению с таким количеством людей</a:t>
            </a:r>
          </a:p>
          <a:p>
            <a:pPr marL="93663" indent="260350" algn="just"/>
            <a:r>
              <a:rPr lang="ru-RU" dirty="0" smtClean="0"/>
              <a:t>Как инструмент для выявления системных ошибок в оказании медицинской помощи</a:t>
            </a:r>
          </a:p>
          <a:p>
            <a:pPr marL="93663" indent="260350" algn="just"/>
            <a:r>
              <a:rPr lang="ru-RU" dirty="0" smtClean="0"/>
              <a:t>Оценка качества оказанных медицинских услуг не только на основании медицинской документации, но и по отзыву, результатам опроса пациента</a:t>
            </a:r>
          </a:p>
          <a:p>
            <a:pPr marL="93663" indent="260350" algn="just"/>
            <a:r>
              <a:rPr lang="ru-RU" dirty="0" smtClean="0"/>
              <a:t>Способ решения конфликтной ситуации на досудебном этапе, а также до оформления письменной жалобы</a:t>
            </a:r>
          </a:p>
          <a:p>
            <a:pPr marL="93663" indent="260350" algn="just"/>
            <a:r>
              <a:rPr lang="ru-RU" dirty="0" smtClean="0"/>
              <a:t>Снижение моральных и материальных издержек со стороны пациента и медицинской организации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008" y="1052736"/>
            <a:ext cx="892899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СТРАХОВЫЕ </a:t>
            </a:r>
            <a:r>
              <a:rPr lang="ru-RU" dirty="0" smtClean="0"/>
              <a:t>ПРЕДСТАВИТЕЛИ </a:t>
            </a:r>
            <a:br>
              <a:rPr lang="ru-RU" dirty="0" smtClean="0"/>
            </a:br>
            <a:r>
              <a:rPr lang="ru-RU" dirty="0" smtClean="0"/>
              <a:t>1 УРОВНЯ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276872"/>
            <a:ext cx="8856984" cy="410445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Сall-центр, пункты </a:t>
            </a:r>
            <a:r>
              <a:rPr lang="ru-RU" b="1" dirty="0"/>
              <a:t>выдачи </a:t>
            </a:r>
            <a:r>
              <a:rPr lang="ru-RU" b="1" dirty="0" smtClean="0"/>
              <a:t>полисов</a:t>
            </a:r>
          </a:p>
          <a:p>
            <a:pPr marL="0" indent="0">
              <a:buNone/>
            </a:pPr>
            <a:endParaRPr lang="ru-RU" dirty="0" smtClean="0"/>
          </a:p>
          <a:p>
            <a:pPr>
              <a:buNone/>
            </a:pPr>
            <a:r>
              <a:rPr lang="ru-RU" dirty="0"/>
              <a:t>Консультация по типовым вопросам</a:t>
            </a:r>
          </a:p>
          <a:p>
            <a:pPr>
              <a:buNone/>
            </a:pPr>
            <a:r>
              <a:rPr lang="ru-RU" dirty="0"/>
              <a:t>Предоставление  справочной </a:t>
            </a:r>
            <a:r>
              <a:rPr lang="ru-RU" dirty="0" smtClean="0"/>
              <a:t>информации о:</a:t>
            </a:r>
          </a:p>
          <a:p>
            <a:pPr>
              <a:buNone/>
            </a:pPr>
            <a:endParaRPr lang="ru-RU" sz="1100" dirty="0" smtClean="0"/>
          </a:p>
          <a:p>
            <a:pPr marL="1430338" indent="-265113"/>
            <a:r>
              <a:rPr lang="ru-RU" dirty="0" smtClean="0"/>
              <a:t>Наличии права и порядка выбора медицинской организации, страховой медицинской компании, врача</a:t>
            </a:r>
          </a:p>
          <a:p>
            <a:pPr marL="1430338" indent="-265113"/>
            <a:r>
              <a:rPr lang="ru-RU" dirty="0" smtClean="0"/>
              <a:t>Режиме работы медицинской организации, офисов страховой медицинской компании</a:t>
            </a:r>
          </a:p>
          <a:p>
            <a:pPr marL="1430338" indent="-265113"/>
            <a:r>
              <a:rPr lang="ru-RU" dirty="0" smtClean="0"/>
              <a:t>Порядках получения медицинской помощи в рамках ОМС</a:t>
            </a:r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Устные обращения, прием </a:t>
            </a:r>
            <a:r>
              <a:rPr lang="ru-RU" dirty="0"/>
              <a:t>звонков на «горячую линию»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C:\Users\user\Desktop\сделано\новая презентация ДН и ЗНО\380bbf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1192" y="5157192"/>
            <a:ext cx="2292808" cy="17008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838229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СТРАХОВЫЕ ПРЕДСТАВИТЕЛИ</a:t>
            </a:r>
            <a:br>
              <a:rPr lang="ru-RU" dirty="0" smtClean="0"/>
            </a:br>
            <a:r>
              <a:rPr lang="ru-RU" dirty="0" smtClean="0"/>
              <a:t>2 УРОВНЯ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	Служба </a:t>
            </a:r>
            <a:r>
              <a:rPr lang="ru-RU" b="1" dirty="0"/>
              <a:t>страховых </a:t>
            </a:r>
            <a:r>
              <a:rPr lang="ru-RU" b="1" dirty="0" smtClean="0"/>
              <a:t>представителей</a:t>
            </a:r>
          </a:p>
          <a:p>
            <a:r>
              <a:rPr lang="ru-RU" dirty="0" smtClean="0"/>
              <a:t>Консультации, координация, информирование</a:t>
            </a:r>
            <a:endParaRPr lang="ru-RU" dirty="0"/>
          </a:p>
          <a:p>
            <a:r>
              <a:rPr lang="ru-RU" dirty="0"/>
              <a:t>Проведение опросов</a:t>
            </a:r>
          </a:p>
          <a:p>
            <a:r>
              <a:rPr lang="ru-RU" dirty="0"/>
              <a:t>Содействие при организации получения медицинской </a:t>
            </a:r>
            <a:r>
              <a:rPr lang="ru-RU" dirty="0" smtClean="0"/>
              <a:t>помощи</a:t>
            </a:r>
          </a:p>
          <a:p>
            <a:r>
              <a:rPr lang="ru-RU" dirty="0"/>
              <a:t>Прием звонков, направленных страховым представителем 1 </a:t>
            </a:r>
            <a:r>
              <a:rPr lang="ru-RU" dirty="0" smtClean="0"/>
              <a:t>уровня</a:t>
            </a:r>
          </a:p>
          <a:p>
            <a:r>
              <a:rPr lang="ru-RU" dirty="0" smtClean="0"/>
              <a:t>Присутствие в поликлинических отделениях</a:t>
            </a:r>
          </a:p>
          <a:p>
            <a:pPr>
              <a:buNone/>
            </a:pPr>
            <a:r>
              <a:rPr lang="ru-RU" dirty="0" smtClean="0"/>
              <a:t>для решения вопросов на местах</a:t>
            </a:r>
            <a:endParaRPr lang="ru-RU" dirty="0"/>
          </a:p>
          <a:p>
            <a:pPr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4100" name="Picture 4" descr="C:\Users\user\Desktop\сделано\новая презентация ДН и ЗНО\45678395_Subscription_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7110" y="5013176"/>
            <a:ext cx="1996892" cy="18448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974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сделано\новая презентация ДН и ЗНО\best_e18c966f8dc57aaae1db_Medic_-_Red_Cross_cartoon_graphi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806280"/>
            <a:ext cx="2051720" cy="2051720"/>
          </a:xfrm>
          <a:prstGeom prst="rect">
            <a:avLst/>
          </a:prstGeom>
          <a:noFill/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060848"/>
            <a:ext cx="9036496" cy="33843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Квалифицированные врачи-эксперты</a:t>
            </a:r>
          </a:p>
          <a:p>
            <a:pPr marL="0" indent="0">
              <a:buNone/>
            </a:pPr>
            <a:endParaRPr lang="ru-RU" sz="1000" dirty="0" smtClean="0"/>
          </a:p>
          <a:p>
            <a:pPr marL="0" indent="354013">
              <a:lnSpc>
                <a:spcPct val="120000"/>
              </a:lnSpc>
            </a:pPr>
            <a:r>
              <a:rPr lang="ru-RU" dirty="0" smtClean="0"/>
              <a:t>Работа с письменными обращениями </a:t>
            </a:r>
          </a:p>
          <a:p>
            <a:pPr marL="0" indent="354013">
              <a:lnSpc>
                <a:spcPct val="120000"/>
              </a:lnSpc>
            </a:pPr>
            <a:r>
              <a:rPr lang="ru-RU" dirty="0" smtClean="0"/>
              <a:t>Выявление случаев </a:t>
            </a:r>
            <a:r>
              <a:rPr lang="ru-RU" dirty="0"/>
              <a:t> </a:t>
            </a:r>
            <a:r>
              <a:rPr lang="ru-RU" dirty="0" smtClean="0"/>
              <a:t>нарушения прав застрахованных граждан на получение медицинской помощи</a:t>
            </a:r>
          </a:p>
          <a:p>
            <a:pPr marL="0" indent="354013">
              <a:lnSpc>
                <a:spcPct val="120000"/>
              </a:lnSpc>
            </a:pPr>
            <a:r>
              <a:rPr lang="ru-RU" dirty="0" smtClean="0"/>
              <a:t>Ежемесячное проведение экспертизы качества медицинских услуг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СТРАХОВЫЕ ПРЕДСТАВИТЕЛИ</a:t>
            </a:r>
            <a:br>
              <a:rPr lang="ru-RU" dirty="0" smtClean="0"/>
            </a:br>
            <a:r>
              <a:rPr lang="ru-RU" dirty="0" smtClean="0"/>
              <a:t>3 УРОВНЯ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7550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764704"/>
          <a:ext cx="9144000" cy="615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976"/>
                <a:gridCol w="4788024"/>
              </a:tblGrid>
              <a:tr h="30566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ПАЦИЕНТ</a:t>
                      </a:r>
                      <a:endParaRPr lang="ru-RU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СТРАХОВОЙ ПРЕДСТАВИТЕЛЬ</a:t>
                      </a:r>
                      <a:endParaRPr lang="ru-RU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79364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</a:t>
                      </a:r>
                      <a:r>
                        <a:rPr lang="ru-RU" sz="1600" baseline="0" dirty="0" smtClean="0"/>
                        <a:t>казывается в трудной ситуации</a:t>
                      </a:r>
                      <a:endParaRPr lang="ru-RU" sz="1600" dirty="0"/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Имеет</a:t>
                      </a:r>
                      <a:r>
                        <a:rPr lang="ru-RU" sz="1600" baseline="0" dirty="0" smtClean="0"/>
                        <a:t> опыт взаимодействия с лечебными учреждениями, ежедневно сталкивается с типичными ситуациями</a:t>
                      </a:r>
                      <a:endParaRPr lang="ru-RU" sz="1600" dirty="0"/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2909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Не всегда знает</a:t>
                      </a:r>
                      <a:r>
                        <a:rPr lang="ru-RU" sz="1600" baseline="0" dirty="0" smtClean="0"/>
                        <a:t> порядки и правила оказания медицинской помощи</a:t>
                      </a:r>
                      <a:endParaRPr lang="ru-RU" sz="1600" dirty="0"/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aseline="0" dirty="0" smtClean="0"/>
                        <a:t>Знание нормативной базы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2909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Эмоции</a:t>
                      </a:r>
                      <a:r>
                        <a:rPr lang="ru-RU" sz="1600" baseline="0" dirty="0" smtClean="0"/>
                        <a:t> препятствуют  решению вопроса</a:t>
                      </a:r>
                      <a:endParaRPr lang="ru-RU" sz="1600" dirty="0"/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Организует</a:t>
                      </a:r>
                      <a:r>
                        <a:rPr lang="ru-RU" sz="1600" baseline="0" dirty="0" smtClean="0"/>
                        <a:t> содействие эффективно и профессионально</a:t>
                      </a:r>
                      <a:endParaRPr lang="ru-RU" sz="1600" dirty="0"/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80744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Часто</a:t>
                      </a:r>
                      <a:r>
                        <a:rPr lang="ru-RU" sz="1600" baseline="0" dirty="0" smtClean="0"/>
                        <a:t> конфликт не может быть решен на том уровне, на котором он возник (врач - пациент)</a:t>
                      </a:r>
                      <a:endParaRPr lang="ru-RU" sz="1600" dirty="0"/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Вопросы решаются</a:t>
                      </a:r>
                      <a:r>
                        <a:rPr lang="ru-RU" sz="1600" baseline="0" dirty="0" smtClean="0"/>
                        <a:t> оперативно с ответственными лицами , назначенными в медицинской организации</a:t>
                      </a:r>
                      <a:endParaRPr lang="ru-RU" sz="1600" dirty="0"/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05819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Культура общения</a:t>
                      </a:r>
                      <a:endParaRPr lang="ru-RU" sz="1600" dirty="0"/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Владеет навыками делового общения, поведения в конфликтной ситуации, излагает суть проблемы кратко, предлагает</a:t>
                      </a:r>
                      <a:r>
                        <a:rPr lang="ru-RU" sz="1600" baseline="0" dirty="0" smtClean="0"/>
                        <a:t> оптимальное решение </a:t>
                      </a:r>
                      <a:endParaRPr lang="ru-RU" sz="1600" dirty="0"/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05819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Сложно</a:t>
                      </a:r>
                      <a:r>
                        <a:rPr lang="ru-RU" sz="1600" baseline="0" dirty="0" smtClean="0"/>
                        <a:t> сориентироваться в изобилии противоречивой, непроверенной информации (Интернет, отзывы других пациентов, советы)</a:t>
                      </a:r>
                      <a:endParaRPr lang="ru-RU" sz="1600" dirty="0"/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Обращается за консультацией к специалистам компании</a:t>
                      </a:r>
                      <a:r>
                        <a:rPr lang="ru-RU" sz="1600" baseline="0" dirty="0" smtClean="0"/>
                        <a:t> (врачи, юристы), к руководителям в лечебных учреждениях</a:t>
                      </a:r>
                      <a:endParaRPr lang="ru-RU" sz="1600" dirty="0"/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01194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Своя точка зрения на ситуацию</a:t>
                      </a:r>
                      <a:endParaRPr lang="ru-RU" sz="1600" dirty="0"/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Непредвзятое отношение к</a:t>
                      </a:r>
                      <a:r>
                        <a:rPr lang="ru-RU" sz="1600" baseline="0" dirty="0" smtClean="0"/>
                        <a:t> конфликту</a:t>
                      </a:r>
                      <a:r>
                        <a:rPr lang="ru-RU" sz="1600" dirty="0" smtClean="0"/>
                        <a:t>, объективный взгляд</a:t>
                      </a:r>
                      <a:endParaRPr lang="ru-RU" sz="1600" dirty="0"/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36150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МЫ ДЕЛАЕМ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964488" cy="5445224"/>
          </a:xfrm>
        </p:spPr>
        <p:txBody>
          <a:bodyPr>
            <a:normAutofit fontScale="92500" lnSpcReduction="20000"/>
          </a:bodyPr>
          <a:lstStyle/>
          <a:p>
            <a:pPr marL="0" indent="354013"/>
            <a:r>
              <a:rPr lang="ru-RU" dirty="0" smtClean="0"/>
              <a:t>Отправляем письма лицам, с впервые выявленным ЗНО, с контактами страхового представителя и поводами для обращения</a:t>
            </a:r>
          </a:p>
          <a:p>
            <a:pPr marL="0" indent="354013"/>
            <a:r>
              <a:rPr lang="ru-RU" dirty="0" smtClean="0"/>
              <a:t>Проводим опросы лиц с подозрением/подтвержденным диагнозом ЗНО об оказанных медицинских услугах </a:t>
            </a:r>
          </a:p>
          <a:p>
            <a:pPr marL="0" indent="354013">
              <a:buNone/>
            </a:pPr>
            <a:r>
              <a:rPr lang="ru-RU" b="1" dirty="0" smtClean="0"/>
              <a:t>Цель</a:t>
            </a:r>
            <a:r>
              <a:rPr lang="ru-RU" dirty="0" smtClean="0"/>
              <a:t>: выявить случаи, когда необходимо содействие либо проведение экспертизы</a:t>
            </a:r>
          </a:p>
          <a:p>
            <a:pPr marL="0" indent="354013"/>
            <a:r>
              <a:rPr lang="ru-RU" dirty="0" smtClean="0"/>
              <a:t>Сопровождаем, консультируем, содействуем в организации получения медицинской помощи при обращении застрахованного лица</a:t>
            </a:r>
          </a:p>
          <a:p>
            <a:pPr marL="0" indent="354013"/>
            <a:r>
              <a:rPr lang="ru-RU" dirty="0" smtClean="0"/>
              <a:t>Работаем с письменными жалобами</a:t>
            </a:r>
          </a:p>
          <a:p>
            <a:pPr marL="0" indent="354013"/>
            <a:r>
              <a:rPr lang="ru-RU" dirty="0" smtClean="0"/>
              <a:t>Оказываем помощь в составлении исковых заявлений в суд и поддерживаем позицию застрахованного лица в судебном заседании</a:t>
            </a:r>
          </a:p>
          <a:p>
            <a:pPr marL="0" indent="354013"/>
            <a:r>
              <a:rPr lang="ru-RU" dirty="0" smtClean="0"/>
              <a:t>Информируем публично (статьи, брошюры, страница на сайте Компании, участие в массовых мероприятиях)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ОБРАЩАЙТЕСЬ, ЕСЛИ: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47260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Вы </a:t>
            </a:r>
            <a:r>
              <a:rPr lang="ru-RU" dirty="0"/>
              <a:t>сомневаетесь в качестве оказанной медицинской </a:t>
            </a:r>
            <a:r>
              <a:rPr lang="ru-RU" dirty="0" smtClean="0"/>
              <a:t>помощи</a:t>
            </a:r>
          </a:p>
          <a:p>
            <a:r>
              <a:rPr lang="ru-RU" dirty="0"/>
              <a:t>В</a:t>
            </a:r>
            <a:r>
              <a:rPr lang="ru-RU" dirty="0" smtClean="0"/>
              <a:t>ам </a:t>
            </a:r>
            <a:r>
              <a:rPr lang="ru-RU" dirty="0"/>
              <a:t>необходимо разрешить конфликтную ситуацию в  медицинской </a:t>
            </a:r>
            <a:r>
              <a:rPr lang="ru-RU" dirty="0" smtClean="0"/>
              <a:t>организации</a:t>
            </a:r>
          </a:p>
          <a:p>
            <a:r>
              <a:rPr lang="ru-RU" dirty="0" smtClean="0"/>
              <a:t> Нарушены </a:t>
            </a:r>
            <a:r>
              <a:rPr lang="ru-RU" dirty="0"/>
              <a:t>предельные  сроки ожидания оказания медицинской </a:t>
            </a:r>
            <a:r>
              <a:rPr lang="ru-RU" dirty="0" smtClean="0"/>
              <a:t>помощи</a:t>
            </a:r>
          </a:p>
          <a:p>
            <a:r>
              <a:rPr lang="ru-RU" dirty="0"/>
              <a:t>В</a:t>
            </a:r>
            <a:r>
              <a:rPr lang="ru-RU" dirty="0" smtClean="0"/>
              <a:t>ас </a:t>
            </a:r>
            <a:r>
              <a:rPr lang="ru-RU" dirty="0"/>
              <a:t>неправомерно просят оплатить медицинские </a:t>
            </a:r>
            <a:r>
              <a:rPr lang="ru-RU" dirty="0" smtClean="0"/>
              <a:t>услуги</a:t>
            </a:r>
          </a:p>
          <a:p>
            <a:r>
              <a:rPr lang="ru-RU" dirty="0"/>
              <a:t>В</a:t>
            </a:r>
            <a:r>
              <a:rPr lang="ru-RU" dirty="0" smtClean="0"/>
              <a:t>ы </a:t>
            </a:r>
            <a:r>
              <a:rPr lang="ru-RU" dirty="0"/>
              <a:t>столкнулись с грубым обращением медицинских </a:t>
            </a:r>
            <a:r>
              <a:rPr lang="ru-RU" dirty="0" smtClean="0"/>
              <a:t>работников</a:t>
            </a:r>
          </a:p>
          <a:p>
            <a:r>
              <a:rPr lang="ru-RU" dirty="0"/>
              <a:t>В</a:t>
            </a:r>
            <a:r>
              <a:rPr lang="ru-RU" dirty="0" smtClean="0"/>
              <a:t>ам </a:t>
            </a:r>
            <a:r>
              <a:rPr lang="ru-RU" dirty="0"/>
              <a:t>отказали в бесплатной госпитализации при наличии направления или в экстренной </a:t>
            </a:r>
            <a:r>
              <a:rPr lang="ru-RU" dirty="0" smtClean="0"/>
              <a:t>ситуации</a:t>
            </a:r>
          </a:p>
          <a:p>
            <a:r>
              <a:rPr lang="ru-RU" dirty="0" smtClean="0"/>
              <a:t>У Вас </a:t>
            </a:r>
            <a:r>
              <a:rPr lang="ru-RU" dirty="0"/>
              <a:t>возникают проблемы </a:t>
            </a:r>
            <a:r>
              <a:rPr lang="ru-RU" dirty="0" smtClean="0"/>
              <a:t>с обследованиями </a:t>
            </a:r>
            <a:r>
              <a:rPr lang="ru-RU" dirty="0"/>
              <a:t>или консультациям специалистов, </a:t>
            </a:r>
            <a:r>
              <a:rPr lang="ru-RU" dirty="0" smtClean="0"/>
              <a:t>назначенными </a:t>
            </a:r>
            <a:r>
              <a:rPr lang="ru-RU" dirty="0"/>
              <a:t>лечащим </a:t>
            </a:r>
            <a:r>
              <a:rPr lang="ru-RU" dirty="0" smtClean="0"/>
              <a:t>врачом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27915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72008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ПОРЯДОК ДЕЙСТВИЙ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24744"/>
            <a:ext cx="8892480" cy="573325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  <a:tabLst>
                <a:tab pos="541338" algn="l"/>
                <a:tab pos="625475" algn="l"/>
              </a:tabLst>
            </a:pPr>
            <a:r>
              <a:rPr lang="ru-RU" dirty="0" smtClean="0"/>
              <a:t>1. </a:t>
            </a:r>
            <a:r>
              <a:rPr lang="ru-RU" sz="2900" dirty="0" smtClean="0"/>
              <a:t>Обратиться к заведующей отделением/ поликлиникой либо к главному врачу устно или письменно</a:t>
            </a:r>
          </a:p>
          <a:p>
            <a:pPr marL="0" indent="0" algn="just">
              <a:buNone/>
            </a:pPr>
            <a:r>
              <a:rPr lang="ru-RU" sz="2900" dirty="0" smtClean="0"/>
              <a:t>2. В случае устного или письменного отказа обратиться в страховую медицинскую компанию (на горячую линию либо в офис), кратко изложить суть вопроса</a:t>
            </a:r>
          </a:p>
          <a:p>
            <a:pPr marL="0" indent="0" algn="just">
              <a:buNone/>
            </a:pPr>
            <a:r>
              <a:rPr lang="ru-RU" sz="2900" dirty="0" smtClean="0"/>
              <a:t>3. Специалист ответит на вопрос, если он относится к типовым, либо переведет на представителя более высокого уровня</a:t>
            </a:r>
          </a:p>
          <a:p>
            <a:pPr marL="0" indent="0" algn="just">
              <a:buNone/>
            </a:pPr>
            <a:r>
              <a:rPr lang="ru-RU" sz="2900" dirty="0" smtClean="0"/>
              <a:t>4. Если вопрос переведен страховому представителю 2 уровня, подробно описать ситуацию</a:t>
            </a:r>
          </a:p>
          <a:p>
            <a:pPr marL="0" indent="0" algn="just">
              <a:buNone/>
            </a:pPr>
            <a:r>
              <a:rPr lang="ru-RU" sz="2900" dirty="0" smtClean="0"/>
              <a:t> </a:t>
            </a:r>
            <a:r>
              <a:rPr lang="ru-RU" sz="2900" b="1" dirty="0" smtClean="0"/>
              <a:t>Необходимая информация</a:t>
            </a:r>
            <a:r>
              <a:rPr lang="ru-RU" sz="2900" dirty="0" smtClean="0"/>
              <a:t>: ФИО застрахованного лица, дата рождения, номер полиса, номер телефона, название лечебного учреждения, где возникли проблемы, какое содействие необходимо, с кем из сотрудников лечебного учреждения решался вопрос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176719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867</TotalTime>
  <Words>993</Words>
  <Application>Microsoft Office PowerPoint</Application>
  <PresentationFormat>Экран (4:3)</PresentationFormat>
  <Paragraphs>125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УЧАСТИЕ  СТРАХОВОЙ МЕДИЦИНСКОЙ КОМПАНИИ В ОКАЗАНИИ ПОМОЩИ ПАЦИЕНТАМ С ЗНО</vt:lpstr>
      <vt:lpstr>Страховой представитель –  это сотрудник страховой медицинской организации, прошедший специальное обучение, представляющий Ваши интересы и осуществляющий Ваше индивидуальное сопровождение при оказании медицинской помощи, предусмотренной законодательством</vt:lpstr>
      <vt:lpstr>СТРАХОВЫЕ ПРЕДСТАВИТЕЛИ  1 УРОВНЯ</vt:lpstr>
      <vt:lpstr>СТРАХОВЫЕ ПРЕДСТАВИТЕЛИ 2 УРОВНЯ </vt:lpstr>
      <vt:lpstr>СТРАХОВЫЕ ПРЕДСТАВИТЕЛИ 3 УРОВНЯ </vt:lpstr>
      <vt:lpstr>Слайд 6</vt:lpstr>
      <vt:lpstr>МЫ ДЕЛАЕМ:</vt:lpstr>
      <vt:lpstr>ОБРАЩАЙТЕСЬ, ЕСЛИ:</vt:lpstr>
      <vt:lpstr>ПОРЯДОК ДЕЙСТВИЙ</vt:lpstr>
      <vt:lpstr>Слайд 10</vt:lpstr>
      <vt:lpstr>ПОЧЕМУ НЕЛЬЗЯ ВСЕ РЕШИТЬ ПО ТЕЛЕФОНУ</vt:lpstr>
      <vt:lpstr>КАК ПОДАТЬ ЗАЯВЛЕНИЕ?</vt:lpstr>
      <vt:lpstr>ОЧЕНЬ ВАЖНО ВАШЕ УЧАСТИЕ</vt:lpstr>
      <vt:lpstr>НАШИ КОНТАКТЫ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УЧАСТИЕ  СТРАХОВОЙ МЕДИЦИНСКОЙ КОМПАНИИ В ЛЕЧЕНИИ ОНКОПАЦИЕНТОВ</dc:title>
  <dc:creator>Елена</dc:creator>
  <cp:lastModifiedBy>user</cp:lastModifiedBy>
  <cp:revision>84</cp:revision>
  <dcterms:created xsi:type="dcterms:W3CDTF">2019-06-09T04:00:12Z</dcterms:created>
  <dcterms:modified xsi:type="dcterms:W3CDTF">2019-06-13T03:26:14Z</dcterms:modified>
</cp:coreProperties>
</file>